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 id="283" r:id="rId28"/>
    <p:sldId id="284" r:id="rId29"/>
    <p:sldId id="286" r:id="rId30"/>
    <p:sldId id="285"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259" autoAdjust="0"/>
  </p:normalViewPr>
  <p:slideViewPr>
    <p:cSldViewPr snapToGrid="0">
      <p:cViewPr>
        <p:scale>
          <a:sx n="100" d="100"/>
          <a:sy n="100"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US" dirty="0"/>
          </a:p>
          <a:p>
            <a:pPr lvl="1"/>
            <a:r>
              <a:rPr lang="en-US" dirty="0"/>
              <a:t>Jacob, G. (2023). </a:t>
            </a:r>
            <a:r>
              <a:rPr lang="en-US" i="1" dirty="0"/>
              <a:t>Annotated bibliography. </a:t>
            </a:r>
            <a:r>
              <a:rPr lang="en-US" i="0" dirty="0"/>
              <a:t>https://www.dropbox.com/s/lqleovu77hsa0zd/AnnotatedBibliography.pdf?dl=0</a:t>
            </a:r>
            <a:endParaRPr lang="en-CA" i="0"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r>
              <a:rPr lang="en-CA" dirty="0"/>
              <a:t>	Picture of crops: https://www.wallpaperflare.com/maine-potato-field-agriculture-crop-landscape-plant-food-and-drink-wallpaper-wbzzc</a:t>
            </a:r>
          </a:p>
          <a:p>
            <a:endParaRPr lang="en-CA" dirty="0"/>
          </a:p>
          <a:p>
            <a:r>
              <a:rPr lang="en-CA" dirty="0"/>
              <a:t>Maya social structure picture: http://www.historyshistories.com/the-maya.html</a:t>
            </a: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Image source: Dry section of desert, digital image, accessed March 23, 2023 &lt;</a:t>
            </a:r>
            <a:r>
              <a:rPr lang="en-US" dirty="0"/>
              <a:t>https://www.insider.com/maya-civilization-fall-droughts-climate-change-mexico-2016-6</a:t>
            </a:r>
            <a:r>
              <a:rPr lang="en-CA" dirty="0"/>
              <a:t>&gt;</a:t>
            </a:r>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Image source: Classical Mayan Period 2016, digital image, Human History In Brief, accessed March 22, 2023, &lt;http://www.humanhistoryinbrief.net/2016/11/&gt; </a:t>
            </a:r>
          </a:p>
          <a:p>
            <a:r>
              <a:rPr lang="en-CA" sz="1200" dirty="0"/>
              <a:t>&lt;References inserted here&gt;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coloured Maize: https://blogs.uoregon.edu/mesoinstitute/about/curriculum-unit-development/stem/ethnobotany/maizecorn/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27</a:t>
            </a:fld>
            <a:endParaRPr lang="en-CA"/>
          </a:p>
        </p:txBody>
      </p:sp>
    </p:spTree>
    <p:extLst>
      <p:ext uri="{BB962C8B-B14F-4D97-AF65-F5344CB8AC3E}">
        <p14:creationId xmlns:p14="http://schemas.microsoft.com/office/powerpoint/2010/main" val="347964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28</a:t>
            </a:fld>
            <a:endParaRPr lang="en-CA"/>
          </a:p>
        </p:txBody>
      </p:sp>
    </p:spTree>
    <p:extLst>
      <p:ext uri="{BB962C8B-B14F-4D97-AF65-F5344CB8AC3E}">
        <p14:creationId xmlns:p14="http://schemas.microsoft.com/office/powerpoint/2010/main" val="112014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29</a:t>
            </a:fld>
            <a:endParaRPr lang="en-CA"/>
          </a:p>
        </p:txBody>
      </p:sp>
    </p:spTree>
    <p:extLst>
      <p:ext uri="{BB962C8B-B14F-4D97-AF65-F5344CB8AC3E}">
        <p14:creationId xmlns:p14="http://schemas.microsoft.com/office/powerpoint/2010/main" val="334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30</a:t>
            </a:fld>
            <a:endParaRPr lang="en-CA"/>
          </a:p>
        </p:txBody>
      </p:sp>
    </p:spTree>
    <p:extLst>
      <p:ext uri="{BB962C8B-B14F-4D97-AF65-F5344CB8AC3E}">
        <p14:creationId xmlns:p14="http://schemas.microsoft.com/office/powerpoint/2010/main" val="1570065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31</a:t>
            </a:fld>
            <a:endParaRPr lang="en-CA"/>
          </a:p>
        </p:txBody>
      </p:sp>
    </p:spTree>
    <p:extLst>
      <p:ext uri="{BB962C8B-B14F-4D97-AF65-F5344CB8AC3E}">
        <p14:creationId xmlns:p14="http://schemas.microsoft.com/office/powerpoint/2010/main" val="390064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32</a:t>
            </a:fld>
            <a:endParaRPr lang="en-CA"/>
          </a:p>
        </p:txBody>
      </p:sp>
    </p:spTree>
    <p:extLst>
      <p:ext uri="{BB962C8B-B14F-4D97-AF65-F5344CB8AC3E}">
        <p14:creationId xmlns:p14="http://schemas.microsoft.com/office/powerpoint/2010/main" val="421870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7697" y="0"/>
            <a:ext cx="5296251" cy="2784737"/>
          </a:xfrm>
          <a:prstGeom prst="rect">
            <a:avLst/>
          </a:prstGeom>
          <a:noFill/>
        </p:spPr>
        <p:txBody>
          <a:bodyPr wrap="square" rtlCol="0">
            <a:spAutoFit/>
          </a:bodyPr>
          <a:lstStyle/>
          <a:p>
            <a:pPr>
              <a:lnSpc>
                <a:spcPct val="200000"/>
              </a:lnSpc>
            </a:pPr>
            <a:r>
              <a:rPr lang="en-US" dirty="0"/>
              <a:t>	Before we elaborate more on what factors led to the collapse of the Mayan civilization, we must first discuss the characteristics of the Maya civilization. More specifically, we will discuss their social structure and agricultural practices. </a:t>
            </a:r>
          </a:p>
        </p:txBody>
      </p:sp>
      <p:pic>
        <p:nvPicPr>
          <p:cNvPr id="4" name="Picture 3" descr="Rows of green plants">
            <a:extLst>
              <a:ext uri="{FF2B5EF4-FFF2-40B4-BE49-F238E27FC236}">
                <a16:creationId xmlns:a16="http://schemas.microsoft.com/office/drawing/2014/main" id="{428858C7-ACB3-D2E4-FB7E-E76325632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34081" cy="333873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38735"/>
            <a:ext cx="5615007" cy="3519265"/>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pyramids and other city structures otherwise. *Continue talk about commoners, warriors, regardless of social rank, what diet mainly consisted of, and how droughts and unfavourable climate conditions lead to </a:t>
            </a:r>
            <a:r>
              <a:rPr lang="en-CA">
                <a:latin typeface="Times New Roman" panose="02020603050405020304" pitchFamily="18" charset="0"/>
                <a:cs typeface="Times New Roman" panose="02020603050405020304" pitchFamily="18" charset="0"/>
              </a:rPr>
              <a:t>the death of many commoners and farms*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and harsh droughts</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dirty="0"/>
              <a:t>	</a:t>
            </a:r>
            <a:r>
              <a:rPr lang="en-CA" sz="1800" dirty="0"/>
              <a:t>From approximately 1800 B.C. to 1050 A.D., the Maya civilization was one of </a:t>
            </a:r>
            <a:r>
              <a:rPr lang="en-US" sz="1800" dirty="0"/>
              <a:t>Mesoamerica's most dominant indigenous societies</a:t>
            </a:r>
            <a:r>
              <a:rPr lang="en-CA" sz="1800" dirty="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2777940"/>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Maya agriculture is traditionally highly adapted to the seasonal rhythms of regional precipitation, which means the Maya civilization depended on stable and predictable amounts of precipitation to have successful crop harvests. </a:t>
            </a: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Typically, the Maya lowlands circled in red were the locations where agriculture took place for many reasons: The soil was rich and fertile because of the dense vegetation and favourable climate; lakes and water sources were plentiful; wetlands were numerous and animals were plentiful. In the Maya lowlands, the main crop grown was Maize. Maize is a corn crop on which as much as 80% of the Mayans’ diet consisted. </a:t>
            </a:r>
          </a:p>
        </p:txBody>
      </p:sp>
      <p:pic>
        <p:nvPicPr>
          <p:cNvPr id="3" name="Content Placeholder 5" descr="Map&#10;&#10;Description automatically generated">
            <a:extLst>
              <a:ext uri="{FF2B5EF4-FFF2-40B4-BE49-F238E27FC236}">
                <a16:creationId xmlns:a16="http://schemas.microsoft.com/office/drawing/2014/main" id="{8A169F87-0E9C-436D-2B42-8910C018BDB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0510" y="2814133"/>
            <a:ext cx="4151226" cy="4043867"/>
          </a:xfrm>
        </p:spPr>
      </p:pic>
      <p:sp>
        <p:nvSpPr>
          <p:cNvPr id="4" name="Oval 3">
            <a:extLst>
              <a:ext uri="{FF2B5EF4-FFF2-40B4-BE49-F238E27FC236}">
                <a16:creationId xmlns:a16="http://schemas.microsoft.com/office/drawing/2014/main" id="{751C073C-F9EF-2877-F012-BF097705C67D}"/>
              </a:ext>
            </a:extLst>
          </p:cNvPr>
          <p:cNvSpPr/>
          <p:nvPr/>
        </p:nvSpPr>
        <p:spPr>
          <a:xfrm>
            <a:off x="1176980" y="4646102"/>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19319ADF-D486-C772-02A4-5E28BED71A04}"/>
              </a:ext>
            </a:extLst>
          </p:cNvPr>
          <p:cNvSpPr/>
          <p:nvPr/>
        </p:nvSpPr>
        <p:spPr>
          <a:xfrm>
            <a:off x="1749973" y="2902939"/>
            <a:ext cx="1523133" cy="15786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74D4948C-CFF5-F116-1029-C151E66F2043}"/>
              </a:ext>
            </a:extLst>
          </p:cNvPr>
          <p:cNvSpPr/>
          <p:nvPr/>
        </p:nvSpPr>
        <p:spPr>
          <a:xfrm>
            <a:off x="1917959" y="5565757"/>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A picture containing indoor, corn&#10;&#10;Description automatically generated">
            <a:extLst>
              <a:ext uri="{FF2B5EF4-FFF2-40B4-BE49-F238E27FC236}">
                <a16:creationId xmlns:a16="http://schemas.microsoft.com/office/drawing/2014/main" id="{30422F0C-D469-E96A-CB43-3179D63A9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23" y="151756"/>
            <a:ext cx="3619796" cy="2690715"/>
          </a:xfrm>
          <a:prstGeom prst="rect">
            <a:avLst/>
          </a:prstGeom>
        </p:spPr>
      </p:pic>
    </p:spTree>
    <p:extLst>
      <p:ext uri="{BB962C8B-B14F-4D97-AF65-F5344CB8AC3E}">
        <p14:creationId xmlns:p14="http://schemas.microsoft.com/office/powerpoint/2010/main" val="269085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In contrast to the Maya lowlands, regions ranging from 40 to 300 metres in elevation are referred to as the elevated interior region (EIR), encompassing the mountainous regions of the Maya highlands. These elevated regions were not used for agriculture or other significant cities and sites because of spare lakes and water sources, thin and infertile soil, seasonally-dependent surface drainage, and little-to-no groundwater combined with a low water table level.</a:t>
            </a:r>
          </a:p>
        </p:txBody>
      </p:sp>
    </p:spTree>
    <p:extLst>
      <p:ext uri="{BB962C8B-B14F-4D97-AF65-F5344CB8AC3E}">
        <p14:creationId xmlns:p14="http://schemas.microsoft.com/office/powerpoint/2010/main" val="143487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The Elevated Interior Region (EIR), known as the Maya highlands, was the center for all cultural development, religious practices, and great architectural structures. Maya royalty and elites had structures and palaces built here for religious purposes such as sacrificial burials as offerings to the gods, and for resource distribution purposes in the form of a trade route, where obsidian, jade, and other precious metals and commodities would be exchanged. </a:t>
            </a:r>
          </a:p>
        </p:txBody>
      </p:sp>
    </p:spTree>
    <p:extLst>
      <p:ext uri="{BB962C8B-B14F-4D97-AF65-F5344CB8AC3E}">
        <p14:creationId xmlns:p14="http://schemas.microsoft.com/office/powerpoint/2010/main" val="372846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3885936"/>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flourishing, the lowland Maya was subject to many natural disasters, most notably frequent hurricane strikes and forest fires. These natural disasters decimated large areas of the dense forest and vegetation covering the Maya lowlands, killed animals, and contaminated both stagnant and flowing water sources.</a:t>
            </a:r>
          </a:p>
        </p:txBody>
      </p:sp>
    </p:spTree>
    <p:extLst>
      <p:ext uri="{BB962C8B-B14F-4D97-AF65-F5344CB8AC3E}">
        <p14:creationId xmlns:p14="http://schemas.microsoft.com/office/powerpoint/2010/main" val="363064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Sediment analysis from the archaeological evidence of excavations of various coasts revealed drastic climate change occurring in the latter half of the first millennium A.D., particularly after 800 A.D. Hastened by Maya’s clearcutting techniques and alteration of wetlands and forests, climate conditions gradually worsened. Immediately before this, however, from 500 A.D. to 700 A.D., there was a population boom which exceeded the carrying capacity of the environment.  </a:t>
            </a:r>
          </a:p>
        </p:txBody>
      </p:sp>
    </p:spTree>
    <p:extLst>
      <p:ext uri="{BB962C8B-B14F-4D97-AF65-F5344CB8AC3E}">
        <p14:creationId xmlns:p14="http://schemas.microsoft.com/office/powerpoint/2010/main" val="27866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Gradually worsening climate conditions resulted in very inconsistent seasonal precipitation. Further sediment analysis showed a century-long decline in rainfall, intermixed with intense multiple-year droughts around 810, 860, and 910 A.D. These major dry events were particularly deadly for the corn crop Maize, which was very sensitive to dry soil, and which made up at least 80% of the Maya diet. </a:t>
            </a:r>
          </a:p>
        </p:txBody>
      </p:sp>
    </p:spTree>
    <p:extLst>
      <p:ext uri="{BB962C8B-B14F-4D97-AF65-F5344CB8AC3E}">
        <p14:creationId xmlns:p14="http://schemas.microsoft.com/office/powerpoint/2010/main" val="139230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3D440B8E-0857-77E7-954A-C5CF053BE608}"/>
              </a:ext>
            </a:extLst>
          </p:cNvPr>
          <p:cNvSpPr/>
          <p:nvPr/>
        </p:nvSpPr>
        <p:spPr>
          <a:xfrm>
            <a:off x="2986481" y="3947878"/>
            <a:ext cx="1300293" cy="139661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152551"/>
            <a:ext cx="1367405" cy="13325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1268</TotalTime>
  <Words>3668</Words>
  <Application>Microsoft Office PowerPoint</Application>
  <PresentationFormat>Widescreen</PresentationFormat>
  <Paragraphs>208</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698</cp:revision>
  <dcterms:created xsi:type="dcterms:W3CDTF">2023-03-03T00:15:57Z</dcterms:created>
  <dcterms:modified xsi:type="dcterms:W3CDTF">2023-03-30T17:38:06Z</dcterms:modified>
</cp:coreProperties>
</file>